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7" r:id="rId11"/>
    <p:sldId id="265" r:id="rId12"/>
    <p:sldId id="266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8DB2E65-4653-4CA6-9943-E1E92D1BE187}">
          <p14:sldIdLst>
            <p14:sldId id="256"/>
            <p14:sldId id="257"/>
            <p14:sldId id="258"/>
            <p14:sldId id="259"/>
            <p14:sldId id="260"/>
            <p14:sldId id="261"/>
            <p14:sldId id="263"/>
            <p14:sldId id="262"/>
          </p14:sldIdLst>
        </p14:section>
        <p14:section name="Раздел без заголовка" id="{FFD4F631-5D14-49D5-8CF8-3EC5F90319B4}">
          <p14:sldIdLst>
            <p14:sldId id="264"/>
            <p14:sldId id="267"/>
            <p14:sldId id="265"/>
            <p14:sldId id="266"/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1E2F-38DC-4CD7-8EA1-09C355944A33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20A4-06CF-434E-8559-F1C8B73EEB55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9318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1E2F-38DC-4CD7-8EA1-09C355944A33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20A4-06CF-434E-8559-F1C8B73EE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43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1E2F-38DC-4CD7-8EA1-09C355944A33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20A4-06CF-434E-8559-F1C8B73EE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421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1E2F-38DC-4CD7-8EA1-09C355944A33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20A4-06CF-434E-8559-F1C8B73EE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380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1E2F-38DC-4CD7-8EA1-09C355944A33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20A4-06CF-434E-8559-F1C8B73EE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93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1E2F-38DC-4CD7-8EA1-09C355944A33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20A4-06CF-434E-8559-F1C8B73EE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09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1E2F-38DC-4CD7-8EA1-09C355944A33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20A4-06CF-434E-8559-F1C8B73EE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501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1E2F-38DC-4CD7-8EA1-09C355944A33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20A4-06CF-434E-8559-F1C8B73EE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444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1E2F-38DC-4CD7-8EA1-09C355944A33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20A4-06CF-434E-8559-F1C8B73EE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531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1E2F-38DC-4CD7-8EA1-09C355944A33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20A4-06CF-434E-8559-F1C8B73EE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981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1E2F-38DC-4CD7-8EA1-09C355944A33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20A4-06CF-434E-8559-F1C8B73EE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221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1E2F-38DC-4CD7-8EA1-09C355944A33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20A4-06CF-434E-8559-F1C8B73EEB5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62630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1E2F-38DC-4CD7-8EA1-09C355944A33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20A4-06CF-434E-8559-F1C8B73EE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99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1E2F-38DC-4CD7-8EA1-09C355944A33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20A4-06CF-434E-8559-F1C8B73EEB5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2821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1E2F-38DC-4CD7-8EA1-09C355944A33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20A4-06CF-434E-8559-F1C8B73EE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180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1E2F-38DC-4CD7-8EA1-09C355944A33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20A4-06CF-434E-8559-F1C8B73EE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010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1E2F-38DC-4CD7-8EA1-09C355944A33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420A4-06CF-434E-8559-F1C8B73EE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60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5E1E2F-38DC-4CD7-8EA1-09C355944A33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90420A4-06CF-434E-8559-F1C8B73EEB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3268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  <p:sldLayoutId id="2147484023" r:id="rId12"/>
    <p:sldLayoutId id="2147484024" r:id="rId13"/>
    <p:sldLayoutId id="2147484025" r:id="rId14"/>
    <p:sldLayoutId id="2147484026" r:id="rId15"/>
    <p:sldLayoutId id="2147484027" r:id="rId16"/>
    <p:sldLayoutId id="214748402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3456" y="910085"/>
            <a:ext cx="8950036" cy="172227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О ЗДОРОВОМ ПИТАНИИ</a:t>
            </a:r>
            <a:endParaRPr lang="ru-RU" sz="6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60148" y="3006437"/>
            <a:ext cx="9055451" cy="3463636"/>
          </a:xfrm>
        </p:spPr>
        <p:txBody>
          <a:bodyPr>
            <a:normAutofit lnSpcReduction="10000"/>
          </a:bodyPr>
          <a:lstStyle/>
          <a:p>
            <a:pPr algn="r"/>
            <a:r>
              <a:rPr lang="ru-RU" b="1" dirty="0">
                <a:solidFill>
                  <a:srgbClr val="002060"/>
                </a:solidFill>
              </a:rPr>
              <a:t>«Человеку нужно есть</a:t>
            </a:r>
            <a:endParaRPr lang="ru-RU" dirty="0">
              <a:solidFill>
                <a:srgbClr val="002060"/>
              </a:solidFill>
            </a:endParaRPr>
          </a:p>
          <a:p>
            <a:pPr algn="r"/>
            <a:r>
              <a:rPr lang="ru-RU" b="1" dirty="0">
                <a:solidFill>
                  <a:srgbClr val="002060"/>
                </a:solidFill>
              </a:rPr>
              <a:t>Чтобы встать и чтобы сесть.</a:t>
            </a:r>
            <a:endParaRPr lang="ru-RU" dirty="0">
              <a:solidFill>
                <a:srgbClr val="002060"/>
              </a:solidFill>
            </a:endParaRPr>
          </a:p>
          <a:p>
            <a:pPr algn="r"/>
            <a:r>
              <a:rPr lang="ru-RU" b="1" dirty="0">
                <a:solidFill>
                  <a:srgbClr val="002060"/>
                </a:solidFill>
              </a:rPr>
              <a:t>Чтобы прыгать кувыркаться,</a:t>
            </a:r>
            <a:endParaRPr lang="ru-RU" dirty="0">
              <a:solidFill>
                <a:srgbClr val="002060"/>
              </a:solidFill>
            </a:endParaRPr>
          </a:p>
          <a:p>
            <a:pPr algn="r"/>
            <a:r>
              <a:rPr lang="ru-RU" b="1" dirty="0">
                <a:solidFill>
                  <a:srgbClr val="002060"/>
                </a:solidFill>
              </a:rPr>
              <a:t>Песни петь, дружить, смеяться,</a:t>
            </a:r>
            <a:endParaRPr lang="ru-RU" dirty="0">
              <a:solidFill>
                <a:srgbClr val="002060"/>
              </a:solidFill>
            </a:endParaRPr>
          </a:p>
          <a:p>
            <a:pPr algn="r"/>
            <a:r>
              <a:rPr lang="ru-RU" b="1" dirty="0">
                <a:solidFill>
                  <a:srgbClr val="002060"/>
                </a:solidFill>
              </a:rPr>
              <a:t>Чтоб расти и развиваться</a:t>
            </a:r>
            <a:endParaRPr lang="ru-RU" dirty="0">
              <a:solidFill>
                <a:srgbClr val="002060"/>
              </a:solidFill>
            </a:endParaRPr>
          </a:p>
          <a:p>
            <a:pPr algn="r"/>
            <a:r>
              <a:rPr lang="ru-RU" b="1" dirty="0">
                <a:solidFill>
                  <a:srgbClr val="002060"/>
                </a:solidFill>
              </a:rPr>
              <a:t>И при этом не болеть,</a:t>
            </a:r>
            <a:endParaRPr lang="ru-RU" dirty="0">
              <a:solidFill>
                <a:srgbClr val="002060"/>
              </a:solidFill>
            </a:endParaRPr>
          </a:p>
          <a:p>
            <a:pPr algn="r"/>
            <a:r>
              <a:rPr lang="ru-RU" b="1" dirty="0">
                <a:solidFill>
                  <a:srgbClr val="002060"/>
                </a:solidFill>
              </a:rPr>
              <a:t>Нужно правильно питаться</a:t>
            </a:r>
            <a:endParaRPr lang="ru-RU" dirty="0">
              <a:solidFill>
                <a:srgbClr val="002060"/>
              </a:solidFill>
            </a:endParaRPr>
          </a:p>
          <a:p>
            <a:pPr algn="r"/>
            <a:r>
              <a:rPr lang="ru-RU" b="1" dirty="0">
                <a:solidFill>
                  <a:srgbClr val="002060"/>
                </a:solidFill>
              </a:rPr>
              <a:t>С самых юных лет уметь»</a:t>
            </a:r>
            <a:endParaRPr lang="ru-RU" dirty="0">
              <a:solidFill>
                <a:srgbClr val="002060"/>
              </a:solidFill>
            </a:endParaRPr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46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7527" y="678873"/>
            <a:ext cx="10018344" cy="6179127"/>
          </a:xfrm>
        </p:spPr>
        <p:txBody>
          <a:bodyPr>
            <a:noAutofit/>
          </a:bodyPr>
          <a:lstStyle/>
          <a:p>
            <a:pPr lvl="1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расти и интенсивно развиваться, детям необходимо постоянно восполнять запасы энергии. Нехватка любых пищевых веществ может вызвать задержку роста, физического и умственного развития, а также нарушение формирования костного скелета и зубов. В особенности это касается детей дошкольного возраста. Почему вопросы питания дошкольников являются такими важными? Потому что, к сожалению, большинство заболеваний сегодня начинают формироваться именно в этом возрасте. Это хронические заболевания желудочно-кишечного тракта. Более того: именно нарушения в питании детей являются одной из основных причин и других хронических заболеваний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детей.    Большинство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дошкольников посещают детский сад, где получают четыре раза в день необходимое по возрасту питание. Домашний рацион питания такого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«организованного»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должен дополнять, а не заменять рацион детского сада. С этой целью в каждой группе воспитатели вывешивают ежедневное меню, чтобы родители могли с ним ознакомиться. Поэтому, забирая ребенка, домой, не забудьте прочитать его и постарайтесь дать малышу дома именно те продукты и блюда, которые он недополучил днем. В выходные и праздничные дни старайтесь придерживаться меню детского сада, используя рекомендации медицинского работника детского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учреждения.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45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609600"/>
            <a:ext cx="9872871" cy="5486400"/>
          </a:xfrm>
        </p:spPr>
        <p:txBody>
          <a:bodyPr>
            <a:normAutofit lnSpcReduction="10000"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Утром перед отправлением ребенка в детский сад не кормите его, так как он потом будет плохо завтракать в группе. Ну а если вам приходится отводить его очень рано, напоите кефиром или дайте яблоко. 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Если у ребенка плохой аппетит, недопустимо развлекать его во время еды, разрешать смотреть телевизор или обещать вознаграждение за то, что он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съест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Подобные поощрения нарушают пищеварительный процесс, а аппетит не улучшают вовсе. Есть истина, которую должна знать каждая мама: не так важно, сколько съест ребенок, намного важнее – сколько он сможет усвоить! Еда, съеденная без аппетита, вряд ли принесет пользу организму. Для улучшения аппетита ребенка надо не перекармливать, следует больше гулять и двигаться, спать в проветренном помещении, в общем, максимально придерживаться требований здорового образа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жизни.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Еда должна быть для ребенка удовольствием. Не добивайтесь аппетита принуждением! </a:t>
            </a:r>
          </a:p>
          <a:p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66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609600"/>
            <a:ext cx="9872871" cy="5486400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важно откажитесь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фаст-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фуда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Безусловно, каждый врач скажет, что чипсы и гамбургеры вредны, а молочные продукты и овощи полезны. С другой стороны, детям достаточно трудно внушить мысль о пользе несоленой пищи, приготовленных на пару овощей. Почему так изменились пищевые стереотипы? Почему вместо обычной картошки дети предпочитают картофельные чипсы, вместо хлеба – сухарики из пакетика? Несомненно, огромную роль играет реклама, формируя и у ребенка, и у его родителей образ современного чада. Кроме того, срабатывает чувство стадности. Стремление ребенка быть "как все" в большинстве случаев подавляет голос разума. Родителям стоит помнить, что на формирование вкусовых пристрастий детей влияют в первую очередь гастрономические предпочтения членов семьи, атмосфера в доме и в обществе в целом. Если взрослые, ссылаясь на нехватку времени, питаются "на бегу", заменяя полноценные приемы пищи перекусами, то трудно ожидать от ребенка иного поведения. </a:t>
            </a: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77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180109"/>
            <a:ext cx="9872872" cy="6220691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так называемого «фаст-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фуда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например чипсы, достаточно калорийны, за счет чего подавляют активность пищевого центра, и ребенок не хочет, есть основное блюдо. Именно в этом и заключается вредность так называемой мусорной еды. Следует разъяснять детям, почему полезны те или иные продукты, что они дают организму и какой вред может причинить систематическое употребление еды "фаст-фуд". Оказывается, наименьшее количество вредных веществ, включая азотистые соединения, а также радиоактивные элементы, содержится в крупах (зерна злаковых культур). Поэтому не забывайте о кашах! В них имеется много необходимого для роста, хорошо усвояемого растительного белка, углеводов, витаминов и микроэлементов. Для увеличения витаминов группы B можно в каши добавлять сырые отруби или дрожжи (по одной чайной ложке). Все дети нуждаются в свежих фруктах. Если они вам недоступны, используйте лесные и дикие ягоды – их человек еще не успел испортить удобрениями. Заготовьте на зиму побольше клюквы (она хорошо сохраняется на морозе), черники, калины. Сделайте заготовки из садовых ягод: черной смородины, малины, облепихи и т.п.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витаминов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них достаточно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90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110836"/>
            <a:ext cx="9872871" cy="6747164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детского питания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пищу дошкольнику годятся далеко не все блюда, которые едят не только его родители, но даже старшие братья и сестры. Меню маленького ребенка состоит из более легко усваиваемых продуктов, приготовленных с учетом нежной и пока незрелой пищеварительной системы. Также у маленьких детей другая потребность в энергетической ценности пищи. Для организации правильного питания дошкольников родителям следует руководствоваться следующими принципами: — адекватная энергетическая ценность, — сбалансированность пищевых факторов, — соблюдение режима питания. </a:t>
            </a: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столе должна быть разнообразная и вкусная пища, приготовленная с соблюдением санитарных норм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Рацион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от трех до семи лет обязательно содержит мясо, рыбу, молочные продукты, макароны, крупы, хлеб, а также овощи и фрукты. Не меньше трех четвертей рациона должна составлять теплая и горячая пища.</a:t>
            </a:r>
          </a:p>
          <a:p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91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9092" y="166255"/>
            <a:ext cx="9976780" cy="6691745"/>
          </a:xfrm>
        </p:spPr>
        <p:txBody>
          <a:bodyPr>
            <a:normAutofit fontScale="92500" lnSpcReduction="10000"/>
          </a:bodyPr>
          <a:lstStyle/>
          <a:p>
            <a:r>
              <a:rPr lang="ru-RU" sz="2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приобщить ребенка к здоровому, полезному питанию?</a:t>
            </a:r>
          </a:p>
          <a:p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Диетологи утверждают, что блюдо, приготовленное с участием малыша, он с удовольствием сам и попробует. Возможно ребенок с удовольствием съест всю порцию. После ознакомления ребенка с полноценными продуктами и здоровым меню, </a:t>
            </a:r>
            <a:r>
              <a:rPr lang="ru-RU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способствуют возникновению у ребенка желания правильно питаться.</a:t>
            </a:r>
          </a:p>
          <a:p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Прививать хорошие привычки в еде надо в раннем детстве. Дети, которые хорошо и правильно питаются дома, лучше развиваются и здоровее.</a:t>
            </a:r>
          </a:p>
          <a:p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совместного приготовления пищи имеется много достоинств.</a:t>
            </a:r>
          </a:p>
          <a:p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Ребенок, которому доверили участие в важном деле, почувствует уверенность в собственных силах, в нем укрепится вера в себя, которая важна для всех начинаний. Во время совместного нахождения на </a:t>
            </a:r>
            <a:r>
              <a:rPr lang="ru-RU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кухне можно объяснить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чем могут быть опасны различные приборы, рассказать об основах техники безопасности, чтобы не бояться, что в отсутствие </a:t>
            </a:r>
            <a:r>
              <a:rPr lang="ru-RU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ребенок захочет приготовить им кулинарный сюрприз.</a:t>
            </a:r>
          </a:p>
          <a:p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86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5236" y="609600"/>
            <a:ext cx="9990635" cy="5486400"/>
          </a:xfrm>
        </p:spPr>
        <p:txBody>
          <a:bodyPr/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приготовления блюд с ребенком, комментируйте все свои действия, давайте малышу снять пробу «на соль» или «сахар», пробовать на вкус крем для торта. Используйте прекрасную возможность для развития мелкой моторики – позвольте ребёнку отмерить крупу, муку, воду. Сына или дочь, которые уже знакомы с буквами, просите сверяться с рецептом – пусть зачитывают вам что и в какой последовательности добавлять в тесто. И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ещё одно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важное правило: никогда не ругайте своего «кулинара», если он что-то рассыпал или разбил, так вы только отобьёте желание крохи вам помогать. Поощряйте ребенка, он будет гордиться тем, что в состоянии сделать что-то полезное.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приготовление пищи с детьми дает возможность провести время с ребенком и отнять его от телевизора или компьютера.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229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0686">
            <a:off x="4267199" y="501288"/>
            <a:ext cx="3619067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26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33486">
            <a:off x="4319568" y="708952"/>
            <a:ext cx="4433472" cy="561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38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5127">
            <a:off x="4288187" y="709586"/>
            <a:ext cx="4023209" cy="541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86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51826">
            <a:off x="4224763" y="716342"/>
            <a:ext cx="4179329" cy="547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47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4626">
            <a:off x="3635087" y="672355"/>
            <a:ext cx="4358985" cy="533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15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14796">
            <a:off x="4181123" y="577340"/>
            <a:ext cx="4100660" cy="565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30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61722">
            <a:off x="3179782" y="527423"/>
            <a:ext cx="5005667" cy="597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26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148</TotalTime>
  <Words>690</Words>
  <Application>Microsoft Office PowerPoint</Application>
  <PresentationFormat>Широкоэкранный</PresentationFormat>
  <Paragraphs>24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Century Gothic</vt:lpstr>
      <vt:lpstr>Times New Roman</vt:lpstr>
      <vt:lpstr>Wingdings 3</vt:lpstr>
      <vt:lpstr>Сектор</vt:lpstr>
      <vt:lpstr>ВСЕ О ЗДОРОВОМ ПИТАНИИ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 О ЗДОРОВОМ ПИТАНИИ</dc:title>
  <dc:creator>PC</dc:creator>
  <cp:lastModifiedBy>PC</cp:lastModifiedBy>
  <cp:revision>9</cp:revision>
  <dcterms:created xsi:type="dcterms:W3CDTF">2021-11-25T04:25:39Z</dcterms:created>
  <dcterms:modified xsi:type="dcterms:W3CDTF">2021-11-29T09:47:45Z</dcterms:modified>
</cp:coreProperties>
</file>